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3" r:id="rId6"/>
    <p:sldId id="264" r:id="rId7"/>
    <p:sldId id="265" r:id="rId8"/>
    <p:sldId id="267" r:id="rId9"/>
  </p:sldIdLst>
  <p:sldSz cx="18288000" cy="10287000"/>
  <p:notesSz cx="6797675" cy="9926638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Bold" panose="02000000000000000000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37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rigitte.ferrand@" TargetMode="External"/><Relationship Id="rId4" Type="http://schemas.openxmlformats.org/officeDocument/2006/relationships/hyperlink" Target="http://www.isige.minesparis.psl.eu/formations/candidat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0A65880D-B514-CE2A-3A71-902AA2DA2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796669"/>
              </p:ext>
            </p:extLst>
          </p:nvPr>
        </p:nvGraphicFramePr>
        <p:xfrm>
          <a:off x="8260909" y="8798322"/>
          <a:ext cx="2040992" cy="507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992">
                  <a:extLst>
                    <a:ext uri="{9D8B030D-6E8A-4147-A177-3AD203B41FA5}">
                      <a16:colId xmlns:a16="http://schemas.microsoft.com/office/drawing/2014/main" val="571660835"/>
                    </a:ext>
                  </a:extLst>
                </a:gridCol>
              </a:tblGrid>
              <a:tr h="507109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262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52CCDA98-42DB-00DF-D373-9CA240F748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6695" y="184874"/>
            <a:ext cx="3428816" cy="3428823"/>
          </a:xfrm>
          <a:prstGeom prst="rect">
            <a:avLst/>
          </a:prstGeom>
        </p:spPr>
      </p:pic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4884" y="4336710"/>
            <a:ext cx="541367" cy="557844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82011"/>
              </p:ext>
            </p:extLst>
          </p:nvPr>
        </p:nvGraphicFramePr>
        <p:xfrm>
          <a:off x="15258850" y="6055742"/>
          <a:ext cx="1778008" cy="2366392"/>
        </p:xfrm>
        <a:graphic>
          <a:graphicData uri="http://schemas.openxmlformats.org/drawingml/2006/table">
            <a:tbl>
              <a:tblPr/>
              <a:tblGrid>
                <a:gridCol w="177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6392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fr-FR" sz="1100" noProof="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47964" y="5464952"/>
            <a:ext cx="1778008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noProof="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Photo d'identité 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0800000" flipV="1">
            <a:off x="2586877" y="4891448"/>
            <a:ext cx="3602792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fr-FR" sz="1400" noProof="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  jeune </a:t>
            </a:r>
            <a:r>
              <a:rPr lang="fr-FR" sz="1400" noProof="0" dirty="0" err="1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diplômé.e</a:t>
            </a:r>
            <a:r>
              <a:rPr lang="fr-FR" sz="1400" noProof="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/   en formation continue  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059" y="5320572"/>
            <a:ext cx="4876526" cy="239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fr-FR" sz="1400" noProof="0" dirty="0">
                <a:solidFill>
                  <a:srgbClr val="105A90"/>
                </a:solidFill>
              </a:rPr>
              <a:t>   </a:t>
            </a:r>
            <a:r>
              <a:rPr lang="fr-FR" sz="1400" noProof="0" dirty="0" err="1">
                <a:solidFill>
                  <a:srgbClr val="105A90"/>
                </a:solidFill>
              </a:rPr>
              <a:t>étudiant.e</a:t>
            </a:r>
            <a:r>
              <a:rPr lang="fr-FR" sz="1400" noProof="0" dirty="0">
                <a:solidFill>
                  <a:srgbClr val="105A90"/>
                </a:solidFill>
              </a:rPr>
              <a:t> / </a:t>
            </a:r>
            <a:r>
              <a:rPr lang="fr-FR" sz="1400" noProof="0" dirty="0" err="1">
                <a:solidFill>
                  <a:srgbClr val="105A90"/>
                </a:solidFill>
              </a:rPr>
              <a:t>salarié.e</a:t>
            </a:r>
            <a:r>
              <a:rPr lang="fr-FR" sz="1400" noProof="0" dirty="0">
                <a:solidFill>
                  <a:srgbClr val="105A90"/>
                </a:solidFill>
              </a:rPr>
              <a:t> / demandeur d'emploi /   autre : précisez : 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60323" y="8654151"/>
            <a:ext cx="2375062" cy="74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fr-FR" sz="1200" noProof="0" dirty="0">
                <a:solidFill>
                  <a:srgbClr val="105A90"/>
                </a:solidFill>
              </a:rPr>
              <a:t>* Merci de compléter l'intégralité </a:t>
            </a:r>
            <a:br>
              <a:rPr lang="fr-FR" sz="1200" noProof="0" dirty="0">
                <a:solidFill>
                  <a:srgbClr val="105A90"/>
                </a:solidFill>
              </a:rPr>
            </a:br>
            <a:r>
              <a:rPr lang="fr-FR" sz="1200" noProof="0" dirty="0">
                <a:solidFill>
                  <a:srgbClr val="105A90"/>
                </a:solidFill>
              </a:rPr>
              <a:t>du document et de surligner</a:t>
            </a:r>
            <a:br>
              <a:rPr lang="fr-FR" sz="1200" noProof="0" dirty="0">
                <a:solidFill>
                  <a:srgbClr val="105A90"/>
                </a:solidFill>
              </a:rPr>
            </a:br>
            <a:r>
              <a:rPr lang="fr-FR" sz="1200" noProof="0" dirty="0">
                <a:solidFill>
                  <a:srgbClr val="105A90"/>
                </a:solidFill>
              </a:rPr>
              <a:t> les bonnes mentions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629869-661E-6DCC-0EB2-180EBB774E9E}"/>
              </a:ext>
            </a:extLst>
          </p:cNvPr>
          <p:cNvSpPr txBox="1">
            <a:spLocks/>
          </p:cNvSpPr>
          <p:nvPr/>
        </p:nvSpPr>
        <p:spPr>
          <a:xfrm>
            <a:off x="1144000" y="5623333"/>
            <a:ext cx="2132600" cy="33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60"/>
              </a:lnSpc>
            </a:pPr>
            <a:r>
              <a:rPr lang="fr-FR" sz="1600" noProof="0" dirty="0">
                <a:solidFill>
                  <a:srgbClr val="105A90"/>
                </a:solidFill>
              </a:rPr>
              <a:t>Madame / Monsieur *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AB21DB9-3CC1-067D-E126-665C136FD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8470" y="0"/>
            <a:ext cx="5403950" cy="1754032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A85EF099-B214-D830-2867-2AB5DE42AE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3607930"/>
            <a:ext cx="1638300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fr-FR" sz="2400" spc="72" noProof="0" dirty="0">
                <a:solidFill>
                  <a:srgbClr val="105A90"/>
                </a:solidFill>
                <a:latin typeface="Roboto"/>
              </a:rPr>
              <a:t> </a:t>
            </a:r>
            <a:endParaRPr lang="fr-FR" sz="2400" spc="72" noProof="0" dirty="0">
              <a:solidFill>
                <a:srgbClr val="105A90"/>
              </a:solidFill>
              <a:latin typeface="+mj-lt"/>
            </a:endParaRPr>
          </a:p>
        </p:txBody>
      </p:sp>
      <p:pic>
        <p:nvPicPr>
          <p:cNvPr id="18" name="Image 17" descr="Une image contenant habits, Visage humain, meubles, mur&#10;&#10;Description générée automatiquement">
            <a:extLst>
              <a:ext uri="{FF2B5EF4-FFF2-40B4-BE49-F238E27FC236}">
                <a16:creationId xmlns:a16="http://schemas.microsoft.com/office/drawing/2014/main" id="{580617A4-2F38-5D70-185A-B1C2F69DA1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850" y="0"/>
            <a:ext cx="3244647" cy="3721732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639D8A3-6C3E-8EAD-891F-2859EDDA3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281196"/>
              </p:ext>
            </p:extLst>
          </p:nvPr>
        </p:nvGraphicFramePr>
        <p:xfrm>
          <a:off x="1144001" y="5279532"/>
          <a:ext cx="19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000">
                  <a:extLst>
                    <a:ext uri="{9D8B030D-6E8A-4147-A177-3AD203B41FA5}">
                      <a16:colId xmlns:a16="http://schemas.microsoft.com/office/drawing/2014/main" val="647965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rgbClr val="105A90"/>
                          </a:solidFill>
                        </a:rPr>
                        <a:t>Situation actuelle : </a:t>
                      </a:r>
                      <a:endParaRPr lang="fr-FR" sz="16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262200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D05D1CF7-8348-DD14-042C-67B685EC6E04}"/>
              </a:ext>
            </a:extLst>
          </p:cNvPr>
          <p:cNvSpPr txBox="1">
            <a:spLocks/>
          </p:cNvSpPr>
          <p:nvPr/>
        </p:nvSpPr>
        <p:spPr>
          <a:xfrm>
            <a:off x="11423252" y="480298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noProof="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temps plein  /    alternance  /   NSP</a:t>
            </a:r>
            <a:endParaRPr lang="fr-FR" sz="1400" noProof="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04C85DC-937C-0C02-8884-9C6A9D220273}"/>
              </a:ext>
            </a:extLst>
          </p:cNvPr>
          <p:cNvSpPr txBox="1">
            <a:spLocks/>
          </p:cNvSpPr>
          <p:nvPr/>
        </p:nvSpPr>
        <p:spPr>
          <a:xfrm>
            <a:off x="10460335" y="8967577"/>
            <a:ext cx="204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noProof="0" dirty="0">
                <a:solidFill>
                  <a:schemeClr val="accent1">
                    <a:lumMod val="75000"/>
                  </a:schemeClr>
                </a:solidFill>
              </a:rPr>
              <a:t>et la date de votre retour </a:t>
            </a:r>
            <a:endParaRPr lang="fr-FR" sz="1400" noProof="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2F29E92-77F5-5B4A-1EB1-00F4EFD18802}"/>
              </a:ext>
            </a:extLst>
          </p:cNvPr>
          <p:cNvSpPr txBox="1">
            <a:spLocks/>
          </p:cNvSpPr>
          <p:nvPr/>
        </p:nvSpPr>
        <p:spPr>
          <a:xfrm>
            <a:off x="9799628" y="7246048"/>
            <a:ext cx="64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1200" noProof="0" dirty="0">
                <a:solidFill>
                  <a:srgbClr val="105A90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0C17D5D-21DA-5CB5-F69C-61E47A56B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866846"/>
              </p:ext>
            </p:extLst>
          </p:nvPr>
        </p:nvGraphicFramePr>
        <p:xfrm>
          <a:off x="2899850" y="1537978"/>
          <a:ext cx="12192000" cy="2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25050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kern="1200" spc="-88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Mastère Spécialisé® Expert en Environnement et Développement Durable</a:t>
                      </a:r>
                      <a:br>
                        <a:rPr lang="fr-FR" sz="2800" kern="1200" spc="-88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800" kern="1200" spc="-88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Parcours « Ingénierie et Gestion de l’Environnement » IGE</a:t>
                      </a:r>
                    </a:p>
                    <a:p>
                      <a:pPr algn="ctr">
                        <a:lnSpc>
                          <a:spcPts val="6402"/>
                        </a:lnSpc>
                      </a:pPr>
                      <a:r>
                        <a:rPr lang="fr-FR" sz="3200" b="1" kern="1200" spc="-1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DOSSIER DE CANDIDATURE 2026-2027</a:t>
                      </a:r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650834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6B53D1D3-A949-F202-E384-F27358DC290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66606838"/>
              </p:ext>
            </p:extLst>
          </p:nvPr>
        </p:nvGraphicFramePr>
        <p:xfrm>
          <a:off x="1744705" y="3679930"/>
          <a:ext cx="1386840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1">
                  <a:extLst>
                    <a:ext uri="{9D8B030D-6E8A-4147-A177-3AD203B41FA5}">
                      <a16:colId xmlns:a16="http://schemas.microsoft.com/office/drawing/2014/main" val="2543131500"/>
                    </a:ext>
                  </a:extLst>
                </a:gridCol>
              </a:tblGrid>
              <a:tr h="195578"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spc="72" noProof="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L'ISIGE, le centre de MINES Paris-PSL dédié à l’Environnement et au Développement Durable</a:t>
                      </a:r>
                      <a:endParaRPr lang="fr-FR" sz="24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0791410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E8FB70A9-0F09-606A-4E05-F51740B8BA2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05263465"/>
              </p:ext>
            </p:extLst>
          </p:nvPr>
        </p:nvGraphicFramePr>
        <p:xfrm>
          <a:off x="1131891" y="4393228"/>
          <a:ext cx="2860815" cy="401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815">
                  <a:extLst>
                    <a:ext uri="{9D8B030D-6E8A-4147-A177-3AD203B41FA5}">
                      <a16:colId xmlns:a16="http://schemas.microsoft.com/office/drawing/2014/main" val="53022879"/>
                    </a:ext>
                  </a:extLst>
                </a:gridCol>
              </a:tblGrid>
              <a:tr h="401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noProof="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Identité et coordonnées</a:t>
                      </a:r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111002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81D10692-A81D-13D1-8E35-4EB3907D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75213"/>
              </p:ext>
            </p:extLst>
          </p:nvPr>
        </p:nvGraphicFramePr>
        <p:xfrm>
          <a:off x="2168385" y="9832656"/>
          <a:ext cx="286081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815">
                  <a:extLst>
                    <a:ext uri="{9D8B030D-6E8A-4147-A177-3AD203B41FA5}">
                      <a16:colId xmlns:a16="http://schemas.microsoft.com/office/drawing/2014/main" val="53022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111002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954E56F3-9A28-DC3A-150F-075B934A4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422524"/>
              </p:ext>
            </p:extLst>
          </p:nvPr>
        </p:nvGraphicFramePr>
        <p:xfrm>
          <a:off x="1236769" y="7214518"/>
          <a:ext cx="117513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139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Adresse complète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5DF55D9B-A819-DFCE-DFC0-B704D4A0863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247369880"/>
              </p:ext>
            </p:extLst>
          </p:nvPr>
        </p:nvGraphicFramePr>
        <p:xfrm>
          <a:off x="6390819" y="4841635"/>
          <a:ext cx="208898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983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Années d’expérience pro :</a:t>
                      </a:r>
                      <a:endParaRPr lang="fr-FR" sz="1400" noProof="0" dirty="0"/>
                    </a:p>
                    <a:p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61DF178E-947E-7B2C-3F0F-45434BF811F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450773491"/>
              </p:ext>
            </p:extLst>
          </p:nvPr>
        </p:nvGraphicFramePr>
        <p:xfrm>
          <a:off x="1131891" y="4827602"/>
          <a:ext cx="135482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823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Vous êtes*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52" name="Tableau 51">
            <a:extLst>
              <a:ext uri="{FF2B5EF4-FFF2-40B4-BE49-F238E27FC236}">
                <a16:creationId xmlns:a16="http://schemas.microsoft.com/office/drawing/2014/main" id="{C9E49E85-FA4F-E400-9F21-C6D90FED0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352257"/>
              </p:ext>
            </p:extLst>
          </p:nvPr>
        </p:nvGraphicFramePr>
        <p:xfrm>
          <a:off x="10007490" y="4802981"/>
          <a:ext cx="1600200" cy="476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476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Choix du parcours :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53" name="Tableau 52">
            <a:extLst>
              <a:ext uri="{FF2B5EF4-FFF2-40B4-BE49-F238E27FC236}">
                <a16:creationId xmlns:a16="http://schemas.microsoft.com/office/drawing/2014/main" id="{CA645370-EE6A-3BE5-E0FB-08D2D68A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5053"/>
              </p:ext>
            </p:extLst>
          </p:nvPr>
        </p:nvGraphicFramePr>
        <p:xfrm>
          <a:off x="8435086" y="4737662"/>
          <a:ext cx="94470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706">
                  <a:extLst>
                    <a:ext uri="{9D8B030D-6E8A-4147-A177-3AD203B41FA5}">
                      <a16:colId xmlns:a16="http://schemas.microsoft.com/office/drawing/2014/main" val="800504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074195"/>
                  </a:ext>
                </a:extLst>
              </a:tr>
            </a:tbl>
          </a:graphicData>
        </a:graphic>
      </p:graphicFrame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71D81C63-ECDE-4E7B-38EB-12737EA43CE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60307522"/>
              </p:ext>
            </p:extLst>
          </p:nvPr>
        </p:nvGraphicFramePr>
        <p:xfrm>
          <a:off x="1455721" y="6118527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Nom 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55" name="Tableau 54">
            <a:extLst>
              <a:ext uri="{FF2B5EF4-FFF2-40B4-BE49-F238E27FC236}">
                <a16:creationId xmlns:a16="http://schemas.microsoft.com/office/drawing/2014/main" id="{C54DFEF6-CC5B-6CEB-61AA-91702CA48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75675"/>
              </p:ext>
            </p:extLst>
          </p:nvPr>
        </p:nvGraphicFramePr>
        <p:xfrm>
          <a:off x="884221" y="7984679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noProof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4DCE87F8-F9C2-A165-DE48-7544FF1C6DA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982835157"/>
              </p:ext>
            </p:extLst>
          </p:nvPr>
        </p:nvGraphicFramePr>
        <p:xfrm>
          <a:off x="1268909" y="6585144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Prénom 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ABE6CA32-D797-83E1-78E4-AC124C42DD5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804240324"/>
              </p:ext>
            </p:extLst>
          </p:nvPr>
        </p:nvGraphicFramePr>
        <p:xfrm>
          <a:off x="2808919" y="6067825"/>
          <a:ext cx="342881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692B0B7D-C23F-ED17-ACCE-BEF9C25747A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82554370"/>
              </p:ext>
            </p:extLst>
          </p:nvPr>
        </p:nvGraphicFramePr>
        <p:xfrm>
          <a:off x="2806819" y="6620248"/>
          <a:ext cx="342881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3" name="Tableau 62">
            <a:extLst>
              <a:ext uri="{FF2B5EF4-FFF2-40B4-BE49-F238E27FC236}">
                <a16:creationId xmlns:a16="http://schemas.microsoft.com/office/drawing/2014/main" id="{ED1ED848-DCD4-E530-DDE5-DADCEDA4A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90916"/>
              </p:ext>
            </p:extLst>
          </p:nvPr>
        </p:nvGraphicFramePr>
        <p:xfrm>
          <a:off x="891533" y="8918932"/>
          <a:ext cx="7418616" cy="38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86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386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 vous résidez actuellement à l’étranger pour vos études ou votre travail, merci de nous préciser où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BCCB18A9-53AF-2D08-A3EA-8F635C1EC84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97895677"/>
              </p:ext>
            </p:extLst>
          </p:nvPr>
        </p:nvGraphicFramePr>
        <p:xfrm>
          <a:off x="2808919" y="7181157"/>
          <a:ext cx="3428816" cy="968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968047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8BC94855-2C7D-C0C8-9C42-107480773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312768"/>
              </p:ext>
            </p:extLst>
          </p:nvPr>
        </p:nvGraphicFramePr>
        <p:xfrm>
          <a:off x="7808614" y="5222816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id="{7458D155-F37C-293A-64E5-93332271B18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80840430"/>
              </p:ext>
            </p:extLst>
          </p:nvPr>
        </p:nvGraphicFramePr>
        <p:xfrm>
          <a:off x="7807992" y="7786430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noProof="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1D6600EC-5F8C-7144-5B3E-CA79B63B725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2818702"/>
              </p:ext>
            </p:extLst>
          </p:nvPr>
        </p:nvGraphicFramePr>
        <p:xfrm>
          <a:off x="7820209" y="6061808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4" name="Tableau 73">
            <a:extLst>
              <a:ext uri="{FF2B5EF4-FFF2-40B4-BE49-F238E27FC236}">
                <a16:creationId xmlns:a16="http://schemas.microsoft.com/office/drawing/2014/main" id="{BE4048A8-195C-46B6-F842-A4DE33837F1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38562907"/>
              </p:ext>
            </p:extLst>
          </p:nvPr>
        </p:nvGraphicFramePr>
        <p:xfrm>
          <a:off x="7820209" y="6653928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1303B495-EB20-51E2-C641-25914E79DEF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84584408"/>
              </p:ext>
            </p:extLst>
          </p:nvPr>
        </p:nvGraphicFramePr>
        <p:xfrm>
          <a:off x="10448508" y="7242955"/>
          <a:ext cx="40029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2977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8" name="Tableau 77">
            <a:extLst>
              <a:ext uri="{FF2B5EF4-FFF2-40B4-BE49-F238E27FC236}">
                <a16:creationId xmlns:a16="http://schemas.microsoft.com/office/drawing/2014/main" id="{77F9A37D-8529-0E93-0FFC-68070DC7FAC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142393510"/>
              </p:ext>
            </p:extLst>
          </p:nvPr>
        </p:nvGraphicFramePr>
        <p:xfrm>
          <a:off x="7836409" y="7238938"/>
          <a:ext cx="195473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4739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81" name="Tableau 80">
            <a:extLst>
              <a:ext uri="{FF2B5EF4-FFF2-40B4-BE49-F238E27FC236}">
                <a16:creationId xmlns:a16="http://schemas.microsoft.com/office/drawing/2014/main" id="{8891467B-6562-D898-3491-9ACA58E4C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08620"/>
              </p:ext>
            </p:extLst>
          </p:nvPr>
        </p:nvGraphicFramePr>
        <p:xfrm>
          <a:off x="4355038" y="1204221"/>
          <a:ext cx="16764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2" name="Tableau 81">
            <a:extLst>
              <a:ext uri="{FF2B5EF4-FFF2-40B4-BE49-F238E27FC236}">
                <a16:creationId xmlns:a16="http://schemas.microsoft.com/office/drawing/2014/main" id="{74D13E2F-4C5B-7128-3DEA-9AF9A17FE4F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62452909"/>
              </p:ext>
            </p:extLst>
          </p:nvPr>
        </p:nvGraphicFramePr>
        <p:xfrm>
          <a:off x="6461284" y="6101472"/>
          <a:ext cx="133989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895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Téléphone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3" name="Tableau 82">
            <a:extLst>
              <a:ext uri="{FF2B5EF4-FFF2-40B4-BE49-F238E27FC236}">
                <a16:creationId xmlns:a16="http://schemas.microsoft.com/office/drawing/2014/main" id="{4DBC9E8B-776A-D945-5524-B79BA3D9620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903774905"/>
              </p:ext>
            </p:extLst>
          </p:nvPr>
        </p:nvGraphicFramePr>
        <p:xfrm>
          <a:off x="6630545" y="6657678"/>
          <a:ext cx="93469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69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Email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3B857009-290E-217C-6ECC-230560BC234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45679908"/>
              </p:ext>
            </p:extLst>
          </p:nvPr>
        </p:nvGraphicFramePr>
        <p:xfrm>
          <a:off x="6575173" y="7229402"/>
          <a:ext cx="93469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69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Né(e) 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7" name="Tableau 86">
            <a:extLst>
              <a:ext uri="{FF2B5EF4-FFF2-40B4-BE49-F238E27FC236}">
                <a16:creationId xmlns:a16="http://schemas.microsoft.com/office/drawing/2014/main" id="{708F449B-320E-FEF9-4D07-77C7D426EEE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57188203"/>
              </p:ext>
            </p:extLst>
          </p:nvPr>
        </p:nvGraphicFramePr>
        <p:xfrm>
          <a:off x="6237863" y="7810814"/>
          <a:ext cx="155696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969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Nationalité 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91" name="Tableau 90">
            <a:extLst>
              <a:ext uri="{FF2B5EF4-FFF2-40B4-BE49-F238E27FC236}">
                <a16:creationId xmlns:a16="http://schemas.microsoft.com/office/drawing/2014/main" id="{6CDCD98D-BD4F-4C2F-5BA4-7588C5BF97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429102"/>
              </p:ext>
            </p:extLst>
          </p:nvPr>
        </p:nvGraphicFramePr>
        <p:xfrm>
          <a:off x="12659762" y="8798321"/>
          <a:ext cx="1752600" cy="507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677759547"/>
                    </a:ext>
                  </a:extLst>
                </a:gridCol>
              </a:tblGrid>
              <a:tr h="507109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6298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59">
            <a:extLst>
              <a:ext uri="{FF2B5EF4-FFF2-40B4-BE49-F238E27FC236}">
                <a16:creationId xmlns:a16="http://schemas.microsoft.com/office/drawing/2014/main" id="{2464F7DD-9E63-39C0-B84D-CF3DDA88D45A}"/>
              </a:ext>
            </a:extLst>
          </p:cNvPr>
          <p:cNvSpPr txBox="1"/>
          <p:nvPr/>
        </p:nvSpPr>
        <p:spPr>
          <a:xfrm>
            <a:off x="10488436" y="7559559"/>
            <a:ext cx="65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8200" y="5241331"/>
            <a:ext cx="529315" cy="52931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A5624E3-EF32-005D-67F3-6F3799965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8200" y="141165"/>
            <a:ext cx="556833" cy="403957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DB41139-AA40-06C9-048C-1634FB14E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225118"/>
              </p:ext>
            </p:extLst>
          </p:nvPr>
        </p:nvGraphicFramePr>
        <p:xfrm>
          <a:off x="1109662" y="688467"/>
          <a:ext cx="15959138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938">
                  <a:extLst>
                    <a:ext uri="{9D8B030D-6E8A-4147-A177-3AD203B41FA5}">
                      <a16:colId xmlns:a16="http://schemas.microsoft.com/office/drawing/2014/main" val="1373677154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339585413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5108666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37293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noProof="0" dirty="0">
                          <a:solidFill>
                            <a:srgbClr val="295777"/>
                          </a:solidFill>
                          <a:latin typeface="+mn-lt"/>
                        </a:rPr>
                        <a:t>Diplôme</a:t>
                      </a:r>
                      <a:r>
                        <a:rPr lang="fr-FR" sz="1800" b="1" strike="sngStrike" noProof="0" dirty="0">
                          <a:solidFill>
                            <a:srgbClr val="295777"/>
                          </a:solidFill>
                          <a:latin typeface="+mn-lt"/>
                        </a:rPr>
                        <a:t>s</a:t>
                      </a:r>
                      <a:endParaRPr lang="fr-FR" sz="1200" b="1" strike="sngStrike" noProof="0" dirty="0">
                        <a:latin typeface="+mn-lt"/>
                      </a:endParaRP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noProof="0" dirty="0">
                          <a:solidFill>
                            <a:srgbClr val="295777"/>
                          </a:solidFill>
                          <a:latin typeface="+mn-lt"/>
                        </a:rPr>
                        <a:t>Établissement</a:t>
                      </a:r>
                      <a:r>
                        <a:rPr lang="fr-FR" sz="2000" b="1" strike="sngStrike" noProof="0" dirty="0">
                          <a:solidFill>
                            <a:srgbClr val="295777"/>
                          </a:solidFill>
                          <a:latin typeface="+mn-lt"/>
                        </a:rPr>
                        <a:t>s</a:t>
                      </a:r>
                      <a:endParaRPr lang="fr-FR" sz="2000" b="1" strike="sngStrike" noProof="0" dirty="0">
                        <a:latin typeface="+mn-lt"/>
                      </a:endParaRPr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Spécialité et résultats obtenus </a:t>
                      </a: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>
                          <a:solidFill>
                            <a:srgbClr val="295777"/>
                          </a:solidFill>
                          <a:latin typeface="Roboto Bold"/>
                        </a:rPr>
                        <a:t>Années</a:t>
                      </a:r>
                      <a:endParaRPr lang="fr-FR" sz="2000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1551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15F52A4-E85E-763F-CA66-73D05503F57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5300492"/>
              </p:ext>
            </p:extLst>
          </p:nvPr>
        </p:nvGraphicFramePr>
        <p:xfrm>
          <a:off x="1109662" y="1328547"/>
          <a:ext cx="2166938" cy="348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938">
                  <a:extLst>
                    <a:ext uri="{9D8B030D-6E8A-4147-A177-3AD203B41FA5}">
                      <a16:colId xmlns:a16="http://schemas.microsoft.com/office/drawing/2014/main" val="47764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  <a:latin typeface="+mn-lt"/>
                        </a:rPr>
                        <a:t>Doctorat</a:t>
                      </a:r>
                      <a:endParaRPr lang="fr-FR" sz="1200" noProof="0" dirty="0">
                        <a:latin typeface="+mn-lt"/>
                      </a:endParaRP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2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  <a:latin typeface="+mn-lt"/>
                        </a:rPr>
                        <a:t>Master ou diplôme</a:t>
                      </a:r>
                      <a:endParaRPr lang="fr-FR" sz="1200" noProof="0" dirty="0">
                        <a:latin typeface="+mn-lt"/>
                      </a:endParaRPr>
                    </a:p>
                    <a:p>
                      <a:pPr algn="ctr">
                        <a:lnSpc>
                          <a:spcPts val="2240"/>
                        </a:lnSpc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  <a:latin typeface="+mn-lt"/>
                        </a:rPr>
                        <a:t>équivalent</a:t>
                      </a: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1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  <a:latin typeface="+mn-lt"/>
                        </a:rPr>
                        <a:t>Licence</a:t>
                      </a:r>
                      <a:endParaRPr lang="fr-FR" sz="1200" noProof="0" dirty="0">
                        <a:latin typeface="+mn-lt"/>
                      </a:endParaRP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8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Baccalauréat</a:t>
                      </a: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8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  <a:latin typeface="+mn-lt"/>
                        </a:rPr>
                        <a:t>Autre </a:t>
                      </a:r>
                      <a:endParaRPr lang="fr-FR" sz="1200" noProof="0" dirty="0">
                        <a:latin typeface="+mn-lt"/>
                      </a:endParaRP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70713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4478C57-814A-8266-CAFB-3C782633B0D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00711912"/>
              </p:ext>
            </p:extLst>
          </p:nvPr>
        </p:nvGraphicFramePr>
        <p:xfrm>
          <a:off x="3276600" y="1328547"/>
          <a:ext cx="137922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1351125252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92525996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2375924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550499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BE11963-2441-271B-3830-8316254C56C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241509745"/>
              </p:ext>
            </p:extLst>
          </p:nvPr>
        </p:nvGraphicFramePr>
        <p:xfrm>
          <a:off x="3276600" y="1968627"/>
          <a:ext cx="13792200" cy="929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929289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A4C30F4-EB2E-612E-64F9-436F6101189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826193915"/>
              </p:ext>
            </p:extLst>
          </p:nvPr>
        </p:nvGraphicFramePr>
        <p:xfrm>
          <a:off x="3276599" y="2897915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575635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11640926-5EF6-F54A-CD5A-76179FD3389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11024085"/>
              </p:ext>
            </p:extLst>
          </p:nvPr>
        </p:nvGraphicFramePr>
        <p:xfrm>
          <a:off x="3276597" y="3537995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616823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ADBCA382-B61E-AE48-1DD8-AFEC2D437FF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14432557"/>
              </p:ext>
            </p:extLst>
          </p:nvPr>
        </p:nvGraphicFramePr>
        <p:xfrm>
          <a:off x="3276596" y="4187357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626104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0563526-4C37-8720-013C-8C10E7F4C87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93668614"/>
              </p:ext>
            </p:extLst>
          </p:nvPr>
        </p:nvGraphicFramePr>
        <p:xfrm>
          <a:off x="1083123" y="5978203"/>
          <a:ext cx="1597727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3077">
                  <a:extLst>
                    <a:ext uri="{9D8B030D-6E8A-4147-A177-3AD203B41FA5}">
                      <a16:colId xmlns:a16="http://schemas.microsoft.com/office/drawing/2014/main" val="3602514056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888557121"/>
                    </a:ext>
                  </a:extLst>
                </a:gridCol>
                <a:gridCol w="6621000">
                  <a:extLst>
                    <a:ext uri="{9D8B030D-6E8A-4147-A177-3AD203B41FA5}">
                      <a16:colId xmlns:a16="http://schemas.microsoft.com/office/drawing/2014/main" val="2059170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Langues</a:t>
                      </a:r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 écrit</a:t>
                      </a:r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 oral</a:t>
                      </a: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65190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7DD3C4EF-3792-F924-400F-5F920F1C8F2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00078732"/>
              </p:ext>
            </p:extLst>
          </p:nvPr>
        </p:nvGraphicFramePr>
        <p:xfrm>
          <a:off x="1083123" y="6618283"/>
          <a:ext cx="2782111" cy="158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111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669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noProof="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Anglais</a:t>
                      </a:r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Français</a:t>
                      </a:r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70E1B643-8CDF-6DFB-D64C-D287F0CE7A7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274388390"/>
              </p:ext>
            </p:extLst>
          </p:nvPr>
        </p:nvGraphicFramePr>
        <p:xfrm>
          <a:off x="1083123" y="8202159"/>
          <a:ext cx="1216872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872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Autre :</a:t>
                      </a:r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Autre :</a:t>
                      </a:r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55C07881-1101-7699-4317-BF9187367A1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71108374"/>
              </p:ext>
            </p:extLst>
          </p:nvPr>
        </p:nvGraphicFramePr>
        <p:xfrm>
          <a:off x="2299996" y="8213502"/>
          <a:ext cx="1565237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237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EACB39C1-1B1F-5620-DE86-4B9182A11DC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958199328"/>
              </p:ext>
            </p:extLst>
          </p:nvPr>
        </p:nvGraphicFramePr>
        <p:xfrm>
          <a:off x="3865233" y="7537871"/>
          <a:ext cx="6580359" cy="1944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0359">
                  <a:extLst>
                    <a:ext uri="{9D8B030D-6E8A-4147-A177-3AD203B41FA5}">
                      <a16:colId xmlns:a16="http://schemas.microsoft.com/office/drawing/2014/main" val="2528937057"/>
                    </a:ext>
                  </a:extLst>
                </a:gridCol>
              </a:tblGrid>
              <a:tr h="668935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46949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88365"/>
                  </a:ext>
                </a:extLst>
              </a:tr>
              <a:tr h="633933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63822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FEF4353F-A190-6735-76DB-2AF835BD0B0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70476182"/>
              </p:ext>
            </p:extLst>
          </p:nvPr>
        </p:nvGraphicFramePr>
        <p:xfrm>
          <a:off x="3865233" y="6630020"/>
          <a:ext cx="241811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8112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95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TOEIC / TOEFL / Autre ? En cours ?</a:t>
                      </a:r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5EA8AADC-C406-779C-453B-6A3330FBF08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042879716"/>
              </p:ext>
            </p:extLst>
          </p:nvPr>
        </p:nvGraphicFramePr>
        <p:xfrm>
          <a:off x="8333135" y="6633422"/>
          <a:ext cx="970963" cy="902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963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Score*: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0CC5416A-A73C-4A18-A7DA-0F8AE53622A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743202187"/>
              </p:ext>
            </p:extLst>
          </p:nvPr>
        </p:nvGraphicFramePr>
        <p:xfrm>
          <a:off x="9304099" y="6633423"/>
          <a:ext cx="1141493" cy="902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493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F15F10D7-FF37-B569-8088-1FF63DD81A5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65026342"/>
              </p:ext>
            </p:extLst>
          </p:nvPr>
        </p:nvGraphicFramePr>
        <p:xfrm>
          <a:off x="10456219" y="6633423"/>
          <a:ext cx="2547936" cy="902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936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Expérience à l'étranger,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à préciser :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AEBBD121-99FB-FF6B-EA4A-491D4B4DE22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00637000"/>
              </p:ext>
            </p:extLst>
          </p:nvPr>
        </p:nvGraphicFramePr>
        <p:xfrm>
          <a:off x="13004155" y="6641541"/>
          <a:ext cx="4061438" cy="8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1438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94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631B3277-34D6-B776-0731-E5B4D2F673F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45602543"/>
              </p:ext>
            </p:extLst>
          </p:nvPr>
        </p:nvGraphicFramePr>
        <p:xfrm>
          <a:off x="6293973" y="6641541"/>
          <a:ext cx="2039162" cy="884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162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84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2F895B48-B6B9-4825-706A-6AD00DACCD0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86972330"/>
              </p:ext>
            </p:extLst>
          </p:nvPr>
        </p:nvGraphicFramePr>
        <p:xfrm>
          <a:off x="10456219" y="7544419"/>
          <a:ext cx="6612576" cy="193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2576">
                  <a:extLst>
                    <a:ext uri="{9D8B030D-6E8A-4147-A177-3AD203B41FA5}">
                      <a16:colId xmlns:a16="http://schemas.microsoft.com/office/drawing/2014/main" val="2528937057"/>
                    </a:ext>
                  </a:extLst>
                </a:gridCol>
              </a:tblGrid>
              <a:tr h="666683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46949"/>
                  </a:ext>
                </a:extLst>
              </a:tr>
              <a:tr h="639418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88365"/>
                  </a:ext>
                </a:extLst>
              </a:tr>
              <a:tr h="631798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63822"/>
                  </a:ext>
                </a:extLst>
              </a:tr>
            </a:tbl>
          </a:graphicData>
        </a:graphic>
      </p:graphicFrame>
      <p:sp>
        <p:nvSpPr>
          <p:cNvPr id="37" name="TextBox 6">
            <a:extLst>
              <a:ext uri="{FF2B5EF4-FFF2-40B4-BE49-F238E27FC236}">
                <a16:creationId xmlns:a16="http://schemas.microsoft.com/office/drawing/2014/main" id="{27A06B45-BB61-83D1-EE10-D717F5897B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09597" y="9598533"/>
            <a:ext cx="5770456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fr-FR" sz="1400" noProof="0" dirty="0">
                <a:solidFill>
                  <a:srgbClr val="105A90"/>
                </a:solidFill>
              </a:rPr>
              <a:t>Niveau à préciser : native, bilingue, très bon niveau, bon niveau, moyen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1B2A08-16D1-BACA-4CC8-2EAD72EEAA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76597" y="1328547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63C9A0-9AA3-DF96-188A-7E89CEE870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5169" y="1980934"/>
            <a:ext cx="533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B14CE3-1E04-632B-9FF0-466FE2DA36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33738" y="2900376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869A4A-96D1-DFF0-E004-5D032DE67D23}"/>
              </a:ext>
            </a:extLst>
          </p:cNvPr>
          <p:cNvSpPr txBox="1"/>
          <p:nvPr/>
        </p:nvSpPr>
        <p:spPr>
          <a:xfrm>
            <a:off x="8596312" y="2004192"/>
            <a:ext cx="63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0D3B62-3369-6634-15F4-A8867E1EC331}"/>
              </a:ext>
            </a:extLst>
          </p:cNvPr>
          <p:cNvSpPr txBox="1">
            <a:spLocks/>
          </p:cNvSpPr>
          <p:nvPr/>
        </p:nvSpPr>
        <p:spPr>
          <a:xfrm>
            <a:off x="8553454" y="1966195"/>
            <a:ext cx="645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7F6643-4A49-EA60-F648-4B326DC84C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62309" y="4181807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18F083-1848-A8CC-A231-3FD79067A2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0878" y="3524101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A99FE16-F953-748C-9B8A-905ACF0095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7741" y="1322296"/>
            <a:ext cx="628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CAA51CF-D307-FC6E-97DB-26861D623D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46474" y="3514459"/>
            <a:ext cx="632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07A8FF3-B369-6DE1-C540-64F460F4F1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0761" y="4098709"/>
            <a:ext cx="632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63533A6-A772-EB5A-F165-C9690D450E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34874" y="1342070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B555CB4-DCA3-6ED9-08EB-27964044C2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87595" y="2194557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589AD47-157D-AF67-27C6-DCA4815EEA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87594" y="2837671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D932430-046E-7F97-8417-6F346D02A7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87594" y="3553047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54AF98A-58D4-B033-D70C-695EA3D6BB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01881" y="4137866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C1F1CF5D-4254-BAF5-C2CF-89E1E6CD5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704169"/>
              </p:ext>
            </p:extLst>
          </p:nvPr>
        </p:nvGraphicFramePr>
        <p:xfrm>
          <a:off x="998210" y="64742"/>
          <a:ext cx="2867023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7023">
                  <a:extLst>
                    <a:ext uri="{9D8B030D-6E8A-4147-A177-3AD203B41FA5}">
                      <a16:colId xmlns:a16="http://schemas.microsoft.com/office/drawing/2014/main" val="3163328403"/>
                    </a:ext>
                  </a:extLst>
                </a:gridCol>
              </a:tblGrid>
              <a:tr h="295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noProof="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5747797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4EF13BC2-9141-18F8-844A-2C61E7301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339454"/>
              </p:ext>
            </p:extLst>
          </p:nvPr>
        </p:nvGraphicFramePr>
        <p:xfrm>
          <a:off x="1040666" y="5281246"/>
          <a:ext cx="352535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5354">
                  <a:extLst>
                    <a:ext uri="{9D8B030D-6E8A-4147-A177-3AD203B41FA5}">
                      <a16:colId xmlns:a16="http://schemas.microsoft.com/office/drawing/2014/main" val="263972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noProof="0" dirty="0">
                          <a:solidFill>
                            <a:srgbClr val="105A90"/>
                          </a:solidFill>
                          <a:latin typeface="Roboto Bold"/>
                        </a:rPr>
                        <a:t>Langues</a:t>
                      </a:r>
                      <a:r>
                        <a:rPr lang="fr-FR" sz="2800" noProof="0" dirty="0">
                          <a:solidFill>
                            <a:srgbClr val="105A90"/>
                          </a:solidFill>
                          <a:latin typeface="Roboto Bold"/>
                        </a:rPr>
                        <a:t> </a:t>
                      </a:r>
                      <a:r>
                        <a:rPr lang="fr-FR" sz="2800" b="1" kern="1200" noProof="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vivantes</a:t>
                      </a:r>
                      <a:endParaRPr lang="fr-FR" sz="28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20228"/>
                  </a:ext>
                </a:extLst>
              </a:tr>
            </a:tbl>
          </a:graphicData>
        </a:graphic>
      </p:graphicFrame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8330D848-587F-6D55-F63D-C6AEC4F5181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266431437"/>
              </p:ext>
            </p:extLst>
          </p:nvPr>
        </p:nvGraphicFramePr>
        <p:xfrm>
          <a:off x="4076695" y="5393567"/>
          <a:ext cx="121920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31547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rgbClr val="105A90"/>
                          </a:solidFill>
                        </a:rPr>
                        <a:t>Inutile de (re)passer des tests : il s’agit de nous fournir tout élément factuel nous permettant d’apprécier votre niveau    * si disponible</a:t>
                      </a:r>
                    </a:p>
                    <a:p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179720"/>
                  </a:ext>
                </a:extLst>
              </a:tr>
            </a:tbl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023B2962-4CFB-4686-9426-87F94F141D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83345" y="6641541"/>
            <a:ext cx="203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C5488E2-FD5F-2B6F-CB06-120FD7C460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4725" y="6641541"/>
            <a:ext cx="10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0CA8D9A-06FB-F598-607A-5938D54B31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7741" y="2889525"/>
            <a:ext cx="628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F2F758D-604C-A30D-E4CE-9A0A7769F2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14782" y="6693106"/>
            <a:ext cx="4045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6800" y="7764797"/>
            <a:ext cx="1667658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6"/>
              </a:lnSpc>
            </a:pPr>
            <a:endParaRPr lang="fr-FR" sz="2036" noProof="0" dirty="0">
              <a:solidFill>
                <a:srgbClr val="295777"/>
              </a:solidFill>
              <a:latin typeface="Roboto"/>
            </a:endParaRPr>
          </a:p>
          <a:p>
            <a:pPr marL="0" lvl="0" indent="0">
              <a:lnSpc>
                <a:spcPts val="2688"/>
              </a:lnSpc>
            </a:pPr>
            <a:endParaRPr lang="fr-FR" sz="2443" noProof="0" dirty="0">
              <a:solidFill>
                <a:srgbClr val="295777"/>
              </a:solidFill>
              <a:latin typeface="Roboto"/>
            </a:endParaRPr>
          </a:p>
        </p:txBody>
      </p: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272" y="7061041"/>
            <a:ext cx="650728" cy="60029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1756B31-8DBB-B99B-C55E-E4BE58D7C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666" y="561920"/>
            <a:ext cx="529315" cy="686085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5F75ED8-7C3A-C6AD-E9F8-22670A369C6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74658026"/>
              </p:ext>
            </p:extLst>
          </p:nvPr>
        </p:nvGraphicFramePr>
        <p:xfrm>
          <a:off x="762000" y="1079500"/>
          <a:ext cx="16002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Date et durée</a:t>
                      </a:r>
                      <a:endParaRPr 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noProof="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1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Fonction (activité) 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 de responsabilité </a:t>
                      </a:r>
                      <a:endParaRPr 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Organisme (nom et lieu)</a:t>
                      </a:r>
                      <a:endParaRPr 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1AC9ABF-3BA8-C4A4-EFA7-B1A92250748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583735533"/>
              </p:ext>
            </p:extLst>
          </p:nvPr>
        </p:nvGraphicFramePr>
        <p:xfrm>
          <a:off x="762000" y="3200851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09677">
                <a:tc>
                  <a:txBody>
                    <a:bodyPr/>
                    <a:lstStyle/>
                    <a:p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7D466C3-070E-8B5F-4E72-3217BE8C726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455789"/>
              </p:ext>
            </p:extLst>
          </p:nvPr>
        </p:nvGraphicFramePr>
        <p:xfrm>
          <a:off x="762000" y="2287139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09677">
                <a:tc>
                  <a:txBody>
                    <a:bodyPr/>
                    <a:lstStyle/>
                    <a:p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76B62B9-CE28-E714-9400-3C3C822E618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52820157"/>
              </p:ext>
            </p:extLst>
          </p:nvPr>
        </p:nvGraphicFramePr>
        <p:xfrm>
          <a:off x="762000" y="4096296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47551">
                <a:tc>
                  <a:txBody>
                    <a:bodyPr/>
                    <a:lstStyle/>
                    <a:p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4B5A9659-EB0E-F729-F9D3-C9C84AECD37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570380082"/>
              </p:ext>
            </p:extLst>
          </p:nvPr>
        </p:nvGraphicFramePr>
        <p:xfrm>
          <a:off x="762000" y="5924408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80731">
                <a:tc>
                  <a:txBody>
                    <a:bodyPr/>
                    <a:lstStyle/>
                    <a:p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E5D36715-6A4E-11D7-7BB9-6C3A158C431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0925513"/>
              </p:ext>
            </p:extLst>
          </p:nvPr>
        </p:nvGraphicFramePr>
        <p:xfrm>
          <a:off x="762000" y="5010008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80731">
                <a:tc>
                  <a:txBody>
                    <a:bodyPr/>
                    <a:lstStyle/>
                    <a:p>
                      <a:endParaRPr lang="fr-FR" noProof="0" dirty="0"/>
                    </a:p>
                    <a:p>
                      <a:pPr algn="ctr"/>
                      <a:endParaRPr lang="fr-FR" noProof="0" dirty="0"/>
                    </a:p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C190A07-167C-CB0D-5173-B0754249352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121006435"/>
              </p:ext>
            </p:extLst>
          </p:nvPr>
        </p:nvGraphicFramePr>
        <p:xfrm>
          <a:off x="869981" y="487435"/>
          <a:ext cx="362581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19">
                  <a:extLst>
                    <a:ext uri="{9D8B030D-6E8A-4147-A177-3AD203B41FA5}">
                      <a16:colId xmlns:a16="http://schemas.microsoft.com/office/drawing/2014/main" val="365380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noProof="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Expérience professionnelle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45870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D7CA3C7-8B3D-0782-46C6-F6313C32737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73314793"/>
              </p:ext>
            </p:extLst>
          </p:nvPr>
        </p:nvGraphicFramePr>
        <p:xfrm>
          <a:off x="869981" y="7132589"/>
          <a:ext cx="202561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19">
                  <a:extLst>
                    <a:ext uri="{9D8B030D-6E8A-4147-A177-3AD203B41FA5}">
                      <a16:colId xmlns:a16="http://schemas.microsoft.com/office/drawing/2014/main" val="365380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noProof="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Motivations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4587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E69AF56-E477-7180-2560-5D07ACBCA38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774767490"/>
              </p:ext>
            </p:extLst>
          </p:nvPr>
        </p:nvGraphicFramePr>
        <p:xfrm>
          <a:off x="869981" y="7584440"/>
          <a:ext cx="15894019" cy="242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94019">
                  <a:extLst>
                    <a:ext uri="{9D8B030D-6E8A-4147-A177-3AD203B41FA5}">
                      <a16:colId xmlns:a16="http://schemas.microsoft.com/office/drawing/2014/main" val="2226668487"/>
                    </a:ext>
                  </a:extLst>
                </a:gridCol>
              </a:tblGrid>
              <a:tr h="154782">
                <a:tc>
                  <a:txBody>
                    <a:bodyPr/>
                    <a:lstStyle/>
                    <a:p>
                      <a:pPr>
                        <a:lnSpc>
                          <a:spcPts val="2240"/>
                        </a:lnSpc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Merci de répondre aux questions suivantes sur un document à part, de 2 à 3 pages maximum (1000 à 1200 mots). </a:t>
                      </a:r>
                      <a:r>
                        <a:rPr lang="fr-FR" sz="1800" b="1" noProof="0" dirty="0">
                          <a:solidFill>
                            <a:srgbClr val="295777"/>
                          </a:solidFill>
                        </a:rPr>
                        <a:t>L’absence de réponse est éliminatoire.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fr-FR" sz="1800" noProof="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1. Quelles sont vos principales motivations pour intégrer cette formation ?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fr-FR" sz="1800" noProof="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2. Comment vos domaines d’expertise peuvent-ils vous aider à analyser et résoudre un problème interdisciplinaire ?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fr-FR" sz="1800" noProof="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3014"/>
                        </a:lnSpc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3. Quel est votre projet professionnel ? En quoi cette formation peut-elle vous aider à concrétiser ce projet ?</a:t>
                      </a:r>
                    </a:p>
                    <a:p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160356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2386BEC-38FC-8C7D-14B4-99EA1BE8E5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226822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08752F4-3889-2D11-D545-53428CC598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8625" y="225425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B9FA1E-95A4-57D8-02D6-3D6190AD1E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5800" y="226822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482769E-E9E4-4957-7C05-86184558DC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25400" y="2267532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343776A-CB22-00B3-E333-CCF0C24EBF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320085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EC08A9-4FD7-7F59-CBFD-C770915A2F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317030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4E5F139-2644-4703-839A-3381A1E9AD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5800" y="320085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28A330D-BBB7-13AF-A862-048845BC15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25400" y="320085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09FE001-3DB5-D9BB-1B3E-403D6A7C32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4088966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9EB0091-221F-A847-78F2-94AD3D3DE6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409560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D5A0C55-3487-38A2-2F9C-A256F0E70A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3400" y="4114563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5E9BF9B-0C51-0409-7B71-D6C873781F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0" y="4084019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9D2BC83-A77E-AF19-F3B7-CC3683163E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4976117"/>
            <a:ext cx="347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824D97-28BF-E750-401F-8D499EC5ED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499773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46791A-E92A-B83E-87EB-AF98FDF5D5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81975" y="4976117"/>
            <a:ext cx="439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0826C80-AF7F-7FC2-1208-EF2F8AD375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1575" y="4985047"/>
            <a:ext cx="416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1FDD153-35B6-9FEA-FEC1-8AD2CE0F95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592608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ADFEDD4-64D7-662E-22B0-DFCCFC01E8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5913695"/>
            <a:ext cx="385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49B57D3-0458-A680-9FEB-C6B9242C51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3400" y="5884246"/>
            <a:ext cx="4448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AB7296A-2FBE-447D-8DDC-12385F26F1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0" y="5931050"/>
            <a:ext cx="421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noProof="0" dirty="0"/>
          </a:p>
          <a:p>
            <a:pPr algn="ctr"/>
            <a:endParaRPr lang="fr-FR" noProof="0" dirty="0"/>
          </a:p>
          <a:p>
            <a:pPr algn="ctr"/>
            <a:endParaRPr lang="fr-FR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83941" y="222321"/>
            <a:ext cx="16230600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fr-FR" sz="2400" b="1" noProof="0" dirty="0">
                <a:solidFill>
                  <a:srgbClr val="105A90"/>
                </a:solidFill>
              </a:rPr>
              <a:t>Renseignements divers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229100"/>
            <a:ext cx="251948" cy="2519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187542"/>
            <a:ext cx="251948" cy="2519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531797"/>
            <a:ext cx="251948" cy="2519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891486"/>
            <a:ext cx="251948" cy="251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7234538"/>
            <a:ext cx="251948" cy="2519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812139"/>
            <a:ext cx="251948" cy="2519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170579"/>
            <a:ext cx="251948" cy="2519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480098"/>
            <a:ext cx="251948" cy="2519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881248"/>
            <a:ext cx="251948" cy="251948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FA2E957D-F772-8B26-9464-EB1CAC22B1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554099"/>
            <a:ext cx="254098" cy="254098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E5C96775-C39D-3AEE-9DBF-650B4EDA9E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02765" y="807531"/>
            <a:ext cx="251948" cy="251948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8A5AB91-15F0-ED85-E717-D647C98894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93272" y="814258"/>
            <a:ext cx="260080" cy="260080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DF7598F-2C78-D168-B23D-D5B90154E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9856" y="2247418"/>
            <a:ext cx="251948" cy="251948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8ABE66D-A5B2-4961-4E00-E24E6709A1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0777" y="2221937"/>
            <a:ext cx="251948" cy="251948"/>
          </a:xfrm>
          <a:prstGeom prst="rect">
            <a:avLst/>
          </a:prstGeom>
        </p:spPr>
      </p:pic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709FCE63-B173-600D-309E-B24631831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42481"/>
              </p:ext>
            </p:extLst>
          </p:nvPr>
        </p:nvGraphicFramePr>
        <p:xfrm>
          <a:off x="2122153" y="7919202"/>
          <a:ext cx="15920118" cy="1638301"/>
        </p:xfrm>
        <a:graphic>
          <a:graphicData uri="http://schemas.openxmlformats.org/drawingml/2006/table">
            <a:tbl>
              <a:tblPr/>
              <a:tblGrid>
                <a:gridCol w="1592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8301">
                <a:tc>
                  <a:txBody>
                    <a:bodyPr/>
                    <a:lstStyle/>
                    <a:p>
                      <a:pPr algn="ctr">
                        <a:lnSpc>
                          <a:spcPts val="3616"/>
                        </a:lnSpc>
                      </a:pPr>
                      <a:r>
                        <a:rPr lang="fr-FR" sz="2400" noProof="0" dirty="0">
                          <a:solidFill>
                            <a:srgbClr val="295777"/>
                          </a:solidFill>
                          <a:latin typeface="+mj-lt"/>
                        </a:rPr>
                        <a:t> </a:t>
                      </a:r>
                      <a:endParaRPr lang="fr-FR" sz="2400" noProof="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Image 22" descr="Une image contenant plein air, arbre, habits, herbe&#10;&#10;Description générée automatiquement">
            <a:extLst>
              <a:ext uri="{FF2B5EF4-FFF2-40B4-BE49-F238E27FC236}">
                <a16:creationId xmlns:a16="http://schemas.microsoft.com/office/drawing/2014/main" id="{DEBD37D8-A641-B1DA-DC14-CA0CB9A746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12" y="2429250"/>
            <a:ext cx="7198272" cy="49333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49400" y="387008"/>
            <a:ext cx="3505200" cy="10715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42289C0-B902-FF3A-4BF2-D6EC1D9ED662}"/>
              </a:ext>
            </a:extLst>
          </p:cNvPr>
          <p:cNvSpPr txBox="1"/>
          <p:nvPr/>
        </p:nvSpPr>
        <p:spPr>
          <a:xfrm flipH="1">
            <a:off x="7584648" y="748839"/>
            <a:ext cx="57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noProof="0" dirty="0">
                <a:solidFill>
                  <a:srgbClr val="295777"/>
                </a:solidFill>
              </a:rPr>
              <a:t>Oui</a:t>
            </a:r>
            <a:endParaRPr lang="fr-FR" noProof="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DA9644F-DAEA-6ED3-459A-8573F0760F01}"/>
              </a:ext>
            </a:extLst>
          </p:cNvPr>
          <p:cNvSpPr txBox="1"/>
          <p:nvPr/>
        </p:nvSpPr>
        <p:spPr>
          <a:xfrm>
            <a:off x="8516003" y="805196"/>
            <a:ext cx="57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noProof="0" dirty="0">
                <a:solidFill>
                  <a:srgbClr val="295777"/>
                </a:solidFill>
              </a:rPr>
              <a:t>Non</a:t>
            </a:r>
            <a:endParaRPr lang="fr-FR" noProof="0" dirty="0"/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983315CC-09E5-CABB-781A-45B8E66419B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994558306"/>
              </p:ext>
            </p:extLst>
          </p:nvPr>
        </p:nvGraphicFramePr>
        <p:xfrm>
          <a:off x="1076696" y="719195"/>
          <a:ext cx="6487528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7528">
                  <a:extLst>
                    <a:ext uri="{9D8B030D-6E8A-4147-A177-3AD203B41FA5}">
                      <a16:colId xmlns:a16="http://schemas.microsoft.com/office/drawing/2014/main" val="1400068052"/>
                    </a:ext>
                  </a:extLst>
                </a:gridCol>
              </a:tblGrid>
              <a:tr h="858425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Postulez-vous à d’autres formations que ce Mastère spécialisé ? </a:t>
                      </a:r>
                    </a:p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Si oui, lesquelles ? Pour quelles raisons ? </a:t>
                      </a:r>
                    </a:p>
                    <a:p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0285610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2477EE71-CEDC-E3C7-16C8-D8F977AC8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81135"/>
              </p:ext>
            </p:extLst>
          </p:nvPr>
        </p:nvGraphicFramePr>
        <p:xfrm>
          <a:off x="1183941" y="1665638"/>
          <a:ext cx="6977976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7976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Pour les étudiants français en formation continue, demanderez-vous :</a:t>
                      </a:r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37" name="ZoneTexte 36">
            <a:extLst>
              <a:ext uri="{FF2B5EF4-FFF2-40B4-BE49-F238E27FC236}">
                <a16:creationId xmlns:a16="http://schemas.microsoft.com/office/drawing/2014/main" id="{F04D2A84-7D7A-CE44-BBDC-F6DD77A26F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86200" y="7894832"/>
            <a:ext cx="104394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fr-FR" sz="2400" b="1" noProof="0" dirty="0">
                <a:solidFill>
                  <a:srgbClr val="295777"/>
                </a:solidFill>
                <a:latin typeface="+mj-lt"/>
              </a:rPr>
              <a:t>Je certifie sur l’honneur l’exactitude de ces renseignements.</a:t>
            </a:r>
            <a:endParaRPr lang="fr-FR" sz="1800" noProof="0" dirty="0">
              <a:solidFill>
                <a:srgbClr val="295777"/>
              </a:solidFill>
              <a:latin typeface="+mj-lt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8DEB258-A8ED-929F-1110-A0EFA4BA71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85683" y="8724900"/>
            <a:ext cx="9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noProof="0" dirty="0">
                <a:solidFill>
                  <a:srgbClr val="295777"/>
                </a:solidFill>
                <a:latin typeface="+mj-lt"/>
              </a:rPr>
              <a:t>DATE : </a:t>
            </a:r>
            <a:endParaRPr lang="fr-FR" noProof="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2335128-9EF3-FFC6-69D8-623F7C0A42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3352" y="8720868"/>
            <a:ext cx="1551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noProof="0" dirty="0">
                <a:solidFill>
                  <a:srgbClr val="295777"/>
                </a:solidFill>
                <a:latin typeface="+mj-lt"/>
              </a:rPr>
              <a:t>SIGNATURE  : </a:t>
            </a:r>
            <a:endParaRPr lang="fr-FR" noProof="0" dirty="0"/>
          </a:p>
        </p:txBody>
      </p: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7D826D7C-0479-AA3F-7CEF-644C183CA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311040"/>
              </p:ext>
            </p:extLst>
          </p:nvPr>
        </p:nvGraphicFramePr>
        <p:xfrm>
          <a:off x="6922595" y="8627951"/>
          <a:ext cx="2390933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933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28893">
                <a:tc>
                  <a:txBody>
                    <a:bodyPr/>
                    <a:lstStyle/>
                    <a:p>
                      <a:r>
                        <a:rPr lang="fr-FR" noProof="0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C0FCC67D-DAF4-0A00-5637-AAE0B0BC6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90098"/>
              </p:ext>
            </p:extLst>
          </p:nvPr>
        </p:nvGraphicFramePr>
        <p:xfrm>
          <a:off x="10905006" y="8627951"/>
          <a:ext cx="3684435" cy="380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435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0328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A3A80FF0-81D0-C84D-64D4-E92471F2F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356287"/>
              </p:ext>
            </p:extLst>
          </p:nvPr>
        </p:nvGraphicFramePr>
        <p:xfrm>
          <a:off x="1217278" y="2232332"/>
          <a:ext cx="2632578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578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 </a:t>
                      </a:r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8FB6872B-8D6D-4344-14F3-FB62890FC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031946"/>
              </p:ext>
            </p:extLst>
          </p:nvPr>
        </p:nvGraphicFramePr>
        <p:xfrm>
          <a:off x="1546231" y="2310880"/>
          <a:ext cx="2632578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578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 </a:t>
                      </a:r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50D25B67-3360-6023-003C-415DDB88B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893830"/>
              </p:ext>
            </p:extLst>
          </p:nvPr>
        </p:nvGraphicFramePr>
        <p:xfrm>
          <a:off x="2918948" y="2267173"/>
          <a:ext cx="916619" cy="42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61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424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Un CPF </a:t>
                      </a:r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B88B730C-DA9E-D5B9-192E-AABC7DAE7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933289"/>
              </p:ext>
            </p:extLst>
          </p:nvPr>
        </p:nvGraphicFramePr>
        <p:xfrm>
          <a:off x="4292303" y="2196035"/>
          <a:ext cx="2028469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846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250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Un Transition Pro</a:t>
                      </a:r>
                      <a:endParaRPr lang="fr-FR" sz="18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22C70D46-E489-D57C-A7CF-97BF5C131DA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19644502"/>
              </p:ext>
            </p:extLst>
          </p:nvPr>
        </p:nvGraphicFramePr>
        <p:xfrm>
          <a:off x="1202990" y="2982020"/>
          <a:ext cx="7313013" cy="39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3013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noProof="0" dirty="0">
                          <a:solidFill>
                            <a:srgbClr val="295777"/>
                          </a:solidFill>
                        </a:rPr>
                        <a:t>Par quel moyen avez-vous connu l'ISIGE Mines Paris - PSL 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274FC121-6277-C144-4EF2-C66AA06E3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32696"/>
              </p:ext>
            </p:extLst>
          </p:nvPr>
        </p:nvGraphicFramePr>
        <p:xfrm>
          <a:off x="1904180" y="4088273"/>
          <a:ext cx="4288809" cy="1723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880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1723866">
                <a:tc>
                  <a:txBody>
                    <a:bodyPr/>
                    <a:lstStyle/>
                    <a:p>
                      <a:pPr>
                        <a:lnSpc>
                          <a:spcPts val="2640"/>
                        </a:lnSpc>
                      </a:pPr>
                      <a:r>
                        <a:rPr lang="fr-FR" noProof="0" dirty="0">
                          <a:solidFill>
                            <a:srgbClr val="295777"/>
                          </a:solidFill>
                        </a:rPr>
                        <a:t>par mon université/mon école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fr-FR" noProof="0" dirty="0">
                          <a:solidFill>
                            <a:srgbClr val="295777"/>
                          </a:solidFill>
                        </a:rPr>
                        <a:t>par un ancien élève de l'ISIGE : précisez…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fr-FR" noProof="0" dirty="0">
                          <a:solidFill>
                            <a:srgbClr val="295777"/>
                          </a:solidFill>
                        </a:rPr>
                        <a:t>par un collègue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fr-FR" noProof="0" dirty="0">
                          <a:solidFill>
                            <a:srgbClr val="295777"/>
                          </a:solidFill>
                        </a:rPr>
                        <a:t>par les RH de mon entreprise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fr-FR" noProof="0" dirty="0">
                          <a:solidFill>
                            <a:srgbClr val="295777"/>
                          </a:solidFill>
                        </a:rPr>
                        <a:t>par Campus France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40" name="ZoneTexte 39">
            <a:extLst>
              <a:ext uri="{FF2B5EF4-FFF2-40B4-BE49-F238E27FC236}">
                <a16:creationId xmlns:a16="http://schemas.microsoft.com/office/drawing/2014/main" id="{D3CBF6DC-893E-8C3C-8C3D-DDD6033927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2595" y="4229100"/>
            <a:ext cx="2702881" cy="45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noProof="0" dirty="0"/>
          </a:p>
        </p:txBody>
      </p: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F3A12061-06A2-C498-3003-F0E09E34ECB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746408028"/>
              </p:ext>
            </p:extLst>
          </p:nvPr>
        </p:nvGraphicFramePr>
        <p:xfrm>
          <a:off x="1904180" y="5753730"/>
          <a:ext cx="5879059" cy="1891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905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1891639">
                <a:tc>
                  <a:txBody>
                    <a:bodyPr/>
                    <a:lstStyle/>
                    <a:p>
                      <a:pPr>
                        <a:lnSpc>
                          <a:spcPts val="2640"/>
                        </a:lnSpc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en consultant le site de l’École des Mines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en découvrant directement le site de l'ISIGE Mines Paris-PSL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fr-FR" sz="1800" noProof="0" dirty="0">
                          <a:solidFill>
                            <a:srgbClr val="295777"/>
                          </a:solidFill>
                        </a:rPr>
                        <a:t>en recherchant un Mastère Spécialisé en environnement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fr-FR" sz="2000" noProof="0" dirty="0">
                          <a:solidFill>
                            <a:srgbClr val="295777"/>
                          </a:solidFill>
                        </a:rPr>
                        <a:t>en recherchant un Mastère Spécialisé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fr-FR" sz="2000" noProof="0" dirty="0">
                          <a:solidFill>
                            <a:srgbClr val="295777"/>
                          </a:solidFill>
                        </a:rPr>
                        <a:t>Autre : précisez……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5A894A3D-99F8-13EA-62D1-12D46D223C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58848" y="7099776"/>
            <a:ext cx="372253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Image 6" descr="Une image contenant habits, intérieur, meubles, mur&#10;&#10;Description générée automatiquement">
            <a:extLst>
              <a:ext uri="{FF2B5EF4-FFF2-40B4-BE49-F238E27FC236}">
                <a16:creationId xmlns:a16="http://schemas.microsoft.com/office/drawing/2014/main" id="{CB0F10E6-7A21-4B53-8559-AAAE032A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537" y="10"/>
            <a:ext cx="10963463" cy="504747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Image 4" descr="Une image contenant habits, personne, femme, intérieur&#10;&#10;Description générée automatiquement">
            <a:extLst>
              <a:ext uri="{FF2B5EF4-FFF2-40B4-BE49-F238E27FC236}">
                <a16:creationId xmlns:a16="http://schemas.microsoft.com/office/drawing/2014/main" id="{7625D3FD-9864-EC9C-323C-530EEED12D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537" y="5239512"/>
            <a:ext cx="10963463" cy="504748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10287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30998" cy="10287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8216"/>
            <a:ext cx="192024" cy="980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16" y="3291840"/>
            <a:ext cx="7338060" cy="27432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16" y="3291840"/>
            <a:ext cx="73380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4108" y="833628"/>
            <a:ext cx="7585492" cy="877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847358-B3FD-0832-B318-8E3000761FE7}"/>
              </a:ext>
            </a:extLst>
          </p:cNvPr>
          <p:cNvSpPr txBox="1">
            <a:spLocks/>
          </p:cNvSpPr>
          <p:nvPr/>
        </p:nvSpPr>
        <p:spPr>
          <a:xfrm>
            <a:off x="587735" y="521297"/>
            <a:ext cx="67931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AFB3276-3A00-D5F1-B28C-727689FB5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619294"/>
              </p:ext>
            </p:extLst>
          </p:nvPr>
        </p:nvGraphicFramePr>
        <p:xfrm>
          <a:off x="178018" y="990590"/>
          <a:ext cx="8517671" cy="937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7671">
                  <a:extLst>
                    <a:ext uri="{9D8B030D-6E8A-4147-A177-3AD203B41FA5}">
                      <a16:colId xmlns:a16="http://schemas.microsoft.com/office/drawing/2014/main" val="1691423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24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COMPOSITION ET PRÉSENTATION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24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 DOSSIER DE CANDIDATURE (1/2)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24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 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Chaque pièce jointe doit être impérativement numérotée, nommée</a:t>
                      </a:r>
                      <a:br>
                        <a:rPr lang="fr-FR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fr-FR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et enregistrée en </a:t>
                      </a:r>
                      <a:r>
                        <a:rPr lang="fr-FR" b="1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pdf</a:t>
                      </a:r>
                      <a:r>
                        <a:rPr lang="fr-FR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comme suit :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1_</a:t>
                      </a:r>
                      <a:r>
                        <a:rPr lang="fr-FR" b="1" i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_dossier de candidature 2026-2027 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2_</a:t>
                      </a:r>
                      <a:r>
                        <a:rPr lang="fr-FR" b="1" i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_réponses aux questions de motivation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3_</a:t>
                      </a:r>
                      <a:r>
                        <a:rPr lang="fr-FR" b="1" i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_CV  (avec nom, date et lieu de naissance, fonction ou situation actuelle, diplômes, compétences, expérience professionnelle (y compris stage, dates et lieux), publications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4_</a:t>
                      </a:r>
                      <a:r>
                        <a:rPr lang="fr-FR" b="1" i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b="1" i="1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fr-FR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_relevé</a:t>
                      </a: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officiel détaillé des notes (obtenues au cours de vos trois dernières années d’études , en attendant un relevé officiel, envoyer un relevé partiel des notes actuellement connues)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5_</a:t>
                      </a:r>
                      <a:r>
                        <a:rPr lang="fr-FR" b="1" i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_diplôme ou attestation provisoire de niveau Master 2 (pour tout autre titre équivalent, fournir également une description détaillée du programme officiel des études)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6_</a:t>
                      </a:r>
                      <a:r>
                        <a:rPr lang="fr-FR" i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b="1" i="1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fr-FR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_résultats</a:t>
                      </a: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TOEFL, TOEIC (niveau B2 du cadre européen soit un TOEIC de 780 à minima) à fournir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7_</a:t>
                      </a:r>
                      <a:r>
                        <a:rPr lang="fr-FR" b="1" i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b="1" i="1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fr-FR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_carte</a:t>
                      </a:r>
                      <a:r>
                        <a:rPr lang="fr-FR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nationale d'identité ou passeport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8_</a:t>
                      </a:r>
                      <a:r>
                        <a:rPr lang="en-US" b="1" i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_photo</a:t>
                      </a:r>
                    </a:p>
                    <a:p>
                      <a:endParaRPr lang="en-US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922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TextBox 4"/>
          <p:cNvSpPr txBox="1">
            <a:spLocks/>
          </p:cNvSpPr>
          <p:nvPr/>
        </p:nvSpPr>
        <p:spPr>
          <a:xfrm>
            <a:off x="551692" y="723900"/>
            <a:ext cx="8343899" cy="845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0853" y="2047098"/>
            <a:ext cx="1421232" cy="13826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1888" y="4091593"/>
            <a:ext cx="6436112" cy="619540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9051207" y="-1009710"/>
            <a:ext cx="6031790" cy="6031790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Image 5" descr="Une image contenant habits, Col bleu, Casque, ouvrier du bâtiment&#10;&#10;Description générée automatiquement">
            <a:extLst>
              <a:ext uri="{FF2B5EF4-FFF2-40B4-BE49-F238E27FC236}">
                <a16:creationId xmlns:a16="http://schemas.microsoft.com/office/drawing/2014/main" id="{4F3E5103-4EA4-0B60-006B-E8E5C2B0F5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2410" y="1"/>
            <a:ext cx="5278968" cy="4511864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B099E99-48E2-2A94-40AC-9C2FA24B8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708374"/>
              </p:ext>
            </p:extLst>
          </p:nvPr>
        </p:nvGraphicFramePr>
        <p:xfrm>
          <a:off x="575613" y="718630"/>
          <a:ext cx="8568388" cy="876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8388">
                  <a:extLst>
                    <a:ext uri="{9D8B030D-6E8A-4147-A177-3AD203B41FA5}">
                      <a16:colId xmlns:a16="http://schemas.microsoft.com/office/drawing/2014/main" val="4100958679"/>
                    </a:ext>
                  </a:extLst>
                </a:gridCol>
              </a:tblGrid>
              <a:tr h="87682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24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COMPOSITION ET PRÉSENTATION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24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 DOSSIER DE CANDIDATURE (2/2)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fr-FR" sz="2400" b="1" noProof="0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Pour compléter le dossier, nous attendons 3 lettres de </a:t>
                      </a:r>
                      <a:r>
                        <a:rPr lang="fr-FR" sz="1800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recommendation</a:t>
                      </a: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émanant de vos professeurs et/ou employeurs, selon le modèle suivant :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800" u="sng" noProof="0" dirty="0">
                          <a:solidFill>
                            <a:srgbClr val="0000FF"/>
                          </a:solidFill>
                          <a:hlinkClick r:id="rId4" tooltip="http://www.isige.minesparis.psl.eu/formations/candidat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http://www.isige.minesparis.psl.eu/formations/candidater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fr-FR" sz="1800" u="sng" noProof="0" dirty="0">
                        <a:solidFill>
                          <a:schemeClr val="accent5">
                            <a:lumMod val="50000"/>
                          </a:schemeClr>
                        </a:solidFill>
                        <a:hlinkClick r:id="rId4" tooltip="http://www.isige.minesparis.psl.eu/formations/candidater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  DOSSIER COMPLET (hors lettres de recommandation) DOIT ÊTRE ENVOYÉ EN FORMAT NUMÉRIQUE (.</a:t>
                      </a:r>
                      <a:r>
                        <a:rPr lang="fr-FR" sz="1800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pdf</a:t>
                      </a: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 PAR MAIL à : </a:t>
                      </a:r>
                      <a:r>
                        <a:rPr lang="fr-FR" sz="1800" u="non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secretariat_isige@isige.minesparis.psl.eu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 besoin utiliser </a:t>
                      </a:r>
                      <a:r>
                        <a:rPr lang="fr-FR" sz="1800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Wetransfer</a:t>
                      </a: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ou équivalent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nous accuserons réception de votre dossier sous 3 jours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passé ce délai, si vous n’avez pas reçu de réponse, contactez-nous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800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LES LETTRES DE RECOMMANDATION SERONT ENVOYÉES PAR MAIL DIRECTEMENT PAR LEURS AUTEURS à : </a:t>
                      </a:r>
                      <a:r>
                        <a:rPr lang="fr-FR" sz="1800" u="non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secretariat_isige@isige.minesparis.psl.eu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b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Elles seront rapprochées de votre dossier à réception.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800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Nous vous conseillons d’envoyer votre dossier complet à partir de janvier 2026. </a:t>
                      </a:r>
                      <a:b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 l’issue de la première session, une deuxième session sera éventuellement organisée s’il reste des places disponibles.</a:t>
                      </a:r>
                      <a:br>
                        <a:rPr lang="fr-FR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endParaRPr lang="fr-FR" sz="1800" b="1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 CANDIDATURE SERA CONSIDÉRÉE COMME DÉFINITIVE A RÉCEPTION DU DOSSIER COMPLET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fr-FR" sz="1800" b="1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Pour tout complément d’information, vous pouvez écrire à : </a:t>
                      </a:r>
                      <a:r>
                        <a:rPr lang="fr-FR" sz="1800" u="sng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</a:t>
                      </a:r>
                      <a:r>
                        <a:rPr lang="fr-FR" sz="1800" u="sng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rigitte.ferrand@</a:t>
                      </a:r>
                      <a:r>
                        <a:rPr lang="fr-FR" sz="1800" u="sng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minesparis.psl.eu</a:t>
                      </a:r>
                    </a:p>
                    <a:p>
                      <a:endParaRPr lang="fr-FR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8605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habits, herbe, personne, plein air&#10;&#10;Description générée automatiquement">
            <a:extLst>
              <a:ext uri="{FF2B5EF4-FFF2-40B4-BE49-F238E27FC236}">
                <a16:creationId xmlns:a16="http://schemas.microsoft.com/office/drawing/2014/main" id="{222C606C-F32B-ED26-88DD-E0F5D9E3EF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34" y="-1257300"/>
            <a:ext cx="18350334" cy="121685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4800" y="182385"/>
            <a:ext cx="15173093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8000" noProof="0" dirty="0">
                <a:solidFill>
                  <a:schemeClr val="accent5">
                    <a:lumMod val="50000"/>
                  </a:schemeClr>
                </a:solidFill>
              </a:rPr>
              <a:t>L'ISIGE MINES PARIS-PSL C'EST :</a:t>
            </a:r>
            <a:r>
              <a:rPr lang="en-US" sz="8000" strike="sngStrike" noProof="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58845" y="1811517"/>
            <a:ext cx="4234180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noProof="0" dirty="0">
                <a:solidFill>
                  <a:schemeClr val="accent5">
                    <a:lumMod val="50000"/>
                  </a:schemeClr>
                </a:solidFill>
              </a:rPr>
              <a:t>&gt;1000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noProof="0" dirty="0">
                <a:solidFill>
                  <a:schemeClr val="accent5">
                    <a:lumMod val="50000"/>
                  </a:schemeClr>
                </a:solidFill>
              </a:rPr>
              <a:t>ALUMNIS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533400" y="1811517"/>
            <a:ext cx="6565868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noProof="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fr-FR" sz="5000" noProof="0" dirty="0">
                <a:solidFill>
                  <a:schemeClr val="accent5">
                    <a:lumMod val="50000"/>
                  </a:schemeClr>
                </a:solidFill>
              </a:rPr>
              <a:t>Mastères Spécialisés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22834" y="8724900"/>
            <a:ext cx="8385017" cy="12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noProof="0" dirty="0">
                <a:solidFill>
                  <a:schemeClr val="accent5">
                    <a:lumMod val="50000"/>
                  </a:schemeClr>
                </a:solidFill>
              </a:rPr>
              <a:t>80 </a:t>
            </a:r>
            <a:r>
              <a:rPr lang="fr-FR" sz="5000" noProof="0" dirty="0">
                <a:solidFill>
                  <a:schemeClr val="accent5">
                    <a:lumMod val="50000"/>
                  </a:schemeClr>
                </a:solidFill>
              </a:rPr>
              <a:t>étudiants</a:t>
            </a:r>
            <a:r>
              <a:rPr lang="en-US" sz="5000" noProof="0" dirty="0">
                <a:solidFill>
                  <a:schemeClr val="accent5">
                    <a:lumMod val="50000"/>
                  </a:schemeClr>
                </a:solidFill>
              </a:rPr>
              <a:t> par 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00550" y="1168138"/>
            <a:ext cx="5629583" cy="86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  <a:spcBef>
                <a:spcPct val="0"/>
              </a:spcBef>
            </a:pPr>
            <a:r>
              <a:rPr lang="en-US" sz="5149" noProof="0" dirty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fr-FR" sz="5149" noProof="0" dirty="0">
                <a:solidFill>
                  <a:schemeClr val="accent5">
                    <a:lumMod val="50000"/>
                  </a:schemeClr>
                </a:solidFill>
              </a:rPr>
              <a:t>ans d'existence</a:t>
            </a:r>
            <a:endParaRPr lang="en-US" sz="5149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48400" y="1791475"/>
            <a:ext cx="6574791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noProof="0" dirty="0">
                <a:solidFill>
                  <a:schemeClr val="accent5">
                    <a:lumMod val="50000"/>
                  </a:schemeClr>
                </a:solidFill>
              </a:rPr>
              <a:t>1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noProof="0" dirty="0">
                <a:solidFill>
                  <a:schemeClr val="accent5">
                    <a:lumMod val="50000"/>
                  </a:schemeClr>
                </a:solidFill>
              </a:rPr>
              <a:t>Centre de Recherche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031" y="0"/>
            <a:ext cx="1839530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030200" y="8174575"/>
            <a:ext cx="5015910" cy="162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spc="61" noProof="0" dirty="0">
                <a:solidFill>
                  <a:srgbClr val="FFFFFF"/>
                </a:solidFill>
              </a:rPr>
              <a:t>ISIGE – Mines Paris-PSL</a:t>
            </a:r>
          </a:p>
          <a:p>
            <a:pPr algn="ctr">
              <a:lnSpc>
                <a:spcPts val="4339"/>
              </a:lnSpc>
            </a:pPr>
            <a:r>
              <a:rPr lang="en-US" sz="3099" spc="61" noProof="0" dirty="0">
                <a:solidFill>
                  <a:srgbClr val="FFFFFF"/>
                </a:solidFill>
              </a:rPr>
              <a:t>35 rue Saint-Honoré</a:t>
            </a:r>
          </a:p>
          <a:p>
            <a:pPr marL="0" lvl="0" indent="0" algn="ctr">
              <a:lnSpc>
                <a:spcPts val="4339"/>
              </a:lnSpc>
            </a:pPr>
            <a:r>
              <a:rPr lang="en-US" sz="3099" spc="61" noProof="0" dirty="0">
                <a:solidFill>
                  <a:srgbClr val="FFFFFF"/>
                </a:solidFill>
              </a:rPr>
              <a:t>77300 FONTAINEBLEAU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B732AF-D0C3-060E-CC84-33313C3EA10E}"/>
              </a:ext>
            </a:extLst>
          </p:cNvPr>
          <p:cNvSpPr txBox="1"/>
          <p:nvPr/>
        </p:nvSpPr>
        <p:spPr>
          <a:xfrm>
            <a:off x="6134100" y="1031640"/>
            <a:ext cx="6019800" cy="12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19"/>
              </a:lnSpc>
            </a:pPr>
            <a:endParaRPr lang="en-US" sz="2400" b="1" noProof="0" dirty="0">
              <a:solidFill>
                <a:srgbClr val="105A90"/>
              </a:solidFill>
            </a:endParaRPr>
          </a:p>
          <a:p>
            <a:pPr>
              <a:lnSpc>
                <a:spcPts val="2640"/>
              </a:lnSpc>
            </a:pPr>
            <a:r>
              <a:rPr lang="en-US" sz="2400" b="1" noProof="0" dirty="0">
                <a:solidFill>
                  <a:schemeClr val="bg1"/>
                </a:solidFill>
              </a:rPr>
              <a:t>Contact </a:t>
            </a:r>
            <a:r>
              <a:rPr lang="en-US" sz="2400" noProof="0" dirty="0">
                <a:solidFill>
                  <a:schemeClr val="bg1"/>
                </a:solidFill>
              </a:rPr>
              <a:t>: secretariat@isige.mines-paristech.fr</a:t>
            </a:r>
          </a:p>
          <a:p>
            <a:pPr marL="0" lvl="0" indent="0" algn="ctr">
              <a:lnSpc>
                <a:spcPts val="4339"/>
              </a:lnSpc>
            </a:pPr>
            <a:endParaRPr lang="en-US" sz="2400" spc="61" noProof="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E6F4A-584B-24BC-B9D1-6E7C1A03C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348" y="9350101"/>
            <a:ext cx="625358" cy="6253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58547D-892B-FDCD-2456-8AA7C0A85E2B}"/>
              </a:ext>
            </a:extLst>
          </p:cNvPr>
          <p:cNvSpPr txBox="1"/>
          <p:nvPr/>
        </p:nvSpPr>
        <p:spPr>
          <a:xfrm>
            <a:off x="0" y="8801100"/>
            <a:ext cx="9144000" cy="1206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2800" b="1" noProof="0" dirty="0">
                <a:solidFill>
                  <a:schemeClr val="bg1"/>
                </a:solidFill>
              </a:rPr>
              <a:t>Suivez-nous sur LinkedIn ISIGE - Mines Paris-PSL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911</Words>
  <Application>Microsoft Office PowerPoint</Application>
  <PresentationFormat>Personnalisé</PresentationFormat>
  <Paragraphs>183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Roboto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Vert et Bleu Géométrique Entreprise Progrès Rapport Développement Durable Objectifs Présentation</dc:title>
  <dc:creator>Sabrina RAMESSUR</dc:creator>
  <cp:lastModifiedBy>Brigitte FERRAND</cp:lastModifiedBy>
  <cp:revision>48</cp:revision>
  <cp:lastPrinted>2025-12-01T09:34:34Z</cp:lastPrinted>
  <dcterms:created xsi:type="dcterms:W3CDTF">2006-08-16T00:00:00Z</dcterms:created>
  <dcterms:modified xsi:type="dcterms:W3CDTF">2026-03-03T14:31:00Z</dcterms:modified>
  <dc:identifier>DAFVN5_rE7c</dc:identifier>
</cp:coreProperties>
</file>